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10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D07A63A-89C6-8B41-A59A-9D8032D89169}" type="datetimeFigureOut">
              <a:rPr lang="en-US" smtClean="0"/>
              <a:t>11/29/2010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DB077CD-98ED-0A48-B24E-8F193F50AB92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Music Therapy</a:t>
            </a:r>
            <a:br>
              <a:rPr lang="en-US" dirty="0" smtClean="0"/>
            </a:br>
            <a:r>
              <a:rPr lang="en-US" dirty="0" smtClean="0"/>
              <a:t>		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971142"/>
          </a:xfrm>
        </p:spPr>
        <p:txBody>
          <a:bodyPr>
            <a:normAutofit/>
          </a:bodyPr>
          <a:lstStyle/>
          <a:p>
            <a:r>
              <a:rPr lang="en-US" dirty="0" smtClean="0"/>
              <a:t>The Bonny Method of Guided Imagery and Music Therapy</a:t>
            </a:r>
          </a:p>
          <a:p>
            <a:endParaRPr lang="en-US" dirty="0" smtClean="0"/>
          </a:p>
          <a:p>
            <a:r>
              <a:rPr lang="en-US" dirty="0" smtClean="0"/>
              <a:t>Matt Craig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Bonny Method of Guided Imagery and Music 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Purpose</a:t>
            </a:r>
          </a:p>
          <a:p>
            <a:pPr lvl="1"/>
            <a:r>
              <a:rPr lang="en-US" dirty="0" smtClean="0"/>
              <a:t>Gain access to unconscious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Reduce defenses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Gain insight, creativity and problem solving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Usually twenty or fewer sessions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Procedure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 Phases</a:t>
            </a:r>
          </a:p>
          <a:p>
            <a:pPr lvl="1"/>
            <a:r>
              <a:rPr lang="en-US" dirty="0" smtClean="0"/>
              <a:t>Prelude or preliminary discussion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Induction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Music Imagery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Postlude or Integration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Prelude or Preliminary Discussion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Discuss recent conflicts,  stressors or concerns</a:t>
            </a:r>
          </a:p>
          <a:p>
            <a:endParaRPr lang="en-US" dirty="0" smtClean="0"/>
          </a:p>
          <a:p>
            <a:r>
              <a:rPr lang="en-US" dirty="0" smtClean="0"/>
              <a:t>Therapist establishes and maintains rapport</a:t>
            </a:r>
          </a:p>
          <a:p>
            <a:endParaRPr lang="en-US" dirty="0" smtClean="0"/>
          </a:p>
          <a:p>
            <a:r>
              <a:rPr lang="en-US" dirty="0" smtClean="0"/>
              <a:t>Builds “a line of supportive contact.”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Therapist uses a variety of methods to promote deep relaxation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Deep breathing exercises 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Relieving tension in various muscles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Music Imagery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 focus of session</a:t>
            </a:r>
          </a:p>
          <a:p>
            <a:r>
              <a:rPr lang="en-US" dirty="0" smtClean="0"/>
              <a:t>30-40 minutes of listening</a:t>
            </a:r>
          </a:p>
          <a:p>
            <a:r>
              <a:rPr lang="en-US" dirty="0" smtClean="0"/>
              <a:t>Client</a:t>
            </a:r>
          </a:p>
          <a:p>
            <a:pPr lvl="1"/>
            <a:r>
              <a:rPr lang="en-US" dirty="0" smtClean="0"/>
              <a:t>Verbally describes thoughts, feelings, perceived images</a:t>
            </a:r>
          </a:p>
          <a:p>
            <a:r>
              <a:rPr lang="en-US" dirty="0" smtClean="0"/>
              <a:t>Therapist</a:t>
            </a:r>
          </a:p>
          <a:p>
            <a:pPr lvl="1"/>
            <a:r>
              <a:rPr lang="en-US" dirty="0" smtClean="0"/>
              <a:t>Provide nondirective verbal intervention</a:t>
            </a:r>
          </a:p>
          <a:p>
            <a:pPr lvl="2"/>
            <a:r>
              <a:rPr lang="en-US" dirty="0" smtClean="0"/>
              <a:t>Help client fully explore and describe experiences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Postlude or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Therapist helps client review, integrate</a:t>
            </a:r>
          </a:p>
          <a:p>
            <a:endParaRPr lang="en-US" dirty="0" smtClean="0"/>
          </a:p>
          <a:p>
            <a:r>
              <a:rPr lang="en-US" dirty="0" smtClean="0"/>
              <a:t>Make meaning without providing interpretations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Music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18 music programs</a:t>
            </a:r>
          </a:p>
          <a:p>
            <a:endParaRPr lang="en-US" dirty="0" smtClean="0"/>
          </a:p>
          <a:p>
            <a:r>
              <a:rPr lang="en-US" dirty="0" smtClean="0"/>
              <a:t>Therapists choose program based on client’s issue and  energy level</a:t>
            </a:r>
          </a:p>
          <a:p>
            <a:pPr lvl="1"/>
            <a:r>
              <a:rPr lang="en-US" dirty="0" smtClean="0"/>
              <a:t>Music with repetition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Slow movements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Pounding rhythms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Used 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Posttraumatic Stress Disorder</a:t>
            </a:r>
          </a:p>
          <a:p>
            <a:endParaRPr lang="en-US" dirty="0" smtClean="0"/>
          </a:p>
          <a:p>
            <a:r>
              <a:rPr lang="en-US" dirty="0" smtClean="0"/>
              <a:t>Cancer</a:t>
            </a:r>
          </a:p>
          <a:p>
            <a:endParaRPr lang="en-US" dirty="0" smtClean="0"/>
          </a:p>
          <a:p>
            <a:r>
              <a:rPr lang="en-US" dirty="0" smtClean="0"/>
              <a:t>Rheumatoid arthritis</a:t>
            </a:r>
          </a:p>
          <a:p>
            <a:endParaRPr lang="en-US" dirty="0" smtClean="0"/>
          </a:p>
          <a:p>
            <a:r>
              <a:rPr lang="en-US" dirty="0" smtClean="0"/>
              <a:t>Depression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Bonny Method of Guided Imagery and Music 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Gains access to unconscious</a:t>
            </a:r>
          </a:p>
          <a:p>
            <a:r>
              <a:rPr lang="en-US" dirty="0" smtClean="0"/>
              <a:t>4 phases</a:t>
            </a:r>
          </a:p>
          <a:p>
            <a:pPr lvl="1"/>
            <a:r>
              <a:rPr lang="en-US" dirty="0" smtClean="0"/>
              <a:t>Prelude or preliminary discussion</a:t>
            </a:r>
          </a:p>
          <a:p>
            <a:pPr lvl="1"/>
            <a:r>
              <a:rPr lang="en-US" dirty="0" smtClean="0"/>
              <a:t>Induction</a:t>
            </a:r>
          </a:p>
          <a:p>
            <a:pPr lvl="1"/>
            <a:r>
              <a:rPr lang="en-US" dirty="0" smtClean="0"/>
              <a:t>Music Imagery</a:t>
            </a:r>
          </a:p>
          <a:p>
            <a:pPr lvl="1"/>
            <a:r>
              <a:rPr lang="en-US" dirty="0" smtClean="0"/>
              <a:t>Postlude or integration</a:t>
            </a:r>
          </a:p>
          <a:p>
            <a:r>
              <a:rPr lang="en-US" dirty="0" smtClean="0"/>
              <a:t>18 Programs</a:t>
            </a:r>
          </a:p>
          <a:p>
            <a:r>
              <a:rPr lang="en-US" dirty="0" smtClean="0"/>
              <a:t>Many uses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 Cited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dirty="0" smtClean="0"/>
              <a:t>	Beck, D.M. "Recapturing a vision to become fully human: The Bonny method as a</a:t>
            </a:r>
          </a:p>
          <a:p>
            <a:pPr lvl="1">
              <a:buNone/>
            </a:pPr>
            <a:r>
              <a:rPr lang="en-US" dirty="0" smtClean="0"/>
              <a:t>	servant source in discovering the authentic self." </a:t>
            </a:r>
            <a:r>
              <a:rPr lang="en-US" i="1" dirty="0" smtClean="0"/>
              <a:t>Journal of the Association for </a:t>
            </a:r>
            <a:endParaRPr lang="en-US" dirty="0" smtClean="0"/>
          </a:p>
          <a:p>
            <a:pPr lvl="1">
              <a:buNone/>
            </a:pPr>
            <a:r>
              <a:rPr lang="en-US" i="1" dirty="0" smtClean="0"/>
              <a:t>	Music and Imagery</a:t>
            </a:r>
            <a:r>
              <a:rPr lang="en-US" dirty="0" smtClean="0"/>
              <a:t>. 10. (2005): 45-54. Print.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	Beebe, LH, and TH Wyatt. "Guided imagery &amp; music: using the Bonny Method to </a:t>
            </a:r>
          </a:p>
          <a:p>
            <a:pPr lvl="1">
              <a:buNone/>
            </a:pPr>
            <a:r>
              <a:rPr lang="en-US" dirty="0" smtClean="0"/>
              <a:t>	evoke emotion &amp; access the unconscious." </a:t>
            </a:r>
            <a:r>
              <a:rPr lang="en-US" i="1" dirty="0" smtClean="0"/>
              <a:t>Journal of Psychosocial Nursing &amp; Mental Health Services</a:t>
            </a:r>
            <a:r>
              <a:rPr lang="en-US" dirty="0" smtClean="0"/>
              <a:t> 47.1 (2009): 29-33. </a:t>
            </a:r>
            <a:r>
              <a:rPr lang="en-US" i="1" dirty="0" smtClean="0"/>
              <a:t>CINAHL Plus with Full Text</a:t>
            </a:r>
            <a:r>
              <a:rPr lang="en-US" dirty="0" smtClean="0"/>
              <a:t>. EBSCO. Web. 15 Mar. 2010.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Bonny, H.L. </a:t>
            </a:r>
            <a:r>
              <a:rPr lang="en-US" i="1" dirty="0" smtClean="0"/>
              <a:t>Music consciousness: The evolution of guided imagery and music</a:t>
            </a:r>
            <a:r>
              <a:rPr lang="en-US" dirty="0" smtClean="0"/>
              <a:t>. </a:t>
            </a:r>
            <a:r>
              <a:rPr lang="en-US" dirty="0" err="1" smtClean="0"/>
              <a:t>Gilsum</a:t>
            </a:r>
            <a:r>
              <a:rPr lang="en-US" dirty="0" smtClean="0"/>
              <a:t>, </a:t>
            </a:r>
          </a:p>
          <a:p>
            <a:pPr lvl="1">
              <a:buNone/>
            </a:pPr>
            <a:r>
              <a:rPr lang="en-US" dirty="0" smtClean="0"/>
              <a:t>	NH: Barcelona, 2002. Print.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	Bonny, H.L., and L.M. </a:t>
            </a:r>
            <a:r>
              <a:rPr lang="en-US" dirty="0" err="1" smtClean="0"/>
              <a:t>Savary</a:t>
            </a:r>
            <a:r>
              <a:rPr lang="en-US" dirty="0" smtClean="0"/>
              <a:t>. </a:t>
            </a:r>
            <a:r>
              <a:rPr lang="en-US" i="1" dirty="0" smtClean="0"/>
              <a:t>Music and your mind: Listening with a new </a:t>
            </a:r>
            <a:endParaRPr lang="en-US" dirty="0" smtClean="0"/>
          </a:p>
          <a:p>
            <a:pPr lvl="1">
              <a:buNone/>
            </a:pPr>
            <a:r>
              <a:rPr lang="en-US" i="1" dirty="0" smtClean="0"/>
              <a:t>	consciousness</a:t>
            </a:r>
            <a:r>
              <a:rPr lang="en-US" dirty="0" smtClean="0"/>
              <a:t>. New York: Harper &amp; Row, 1973. Print.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Grocke</a:t>
            </a:r>
            <a:r>
              <a:rPr lang="en-US" dirty="0" smtClean="0"/>
              <a:t>, D. "The role of the therapist in the Bonny method of guided imagery and </a:t>
            </a:r>
          </a:p>
          <a:p>
            <a:pPr>
              <a:buNone/>
            </a:pPr>
            <a:r>
              <a:rPr lang="en-US" dirty="0" smtClean="0"/>
              <a:t>		music (BMGIM)." </a:t>
            </a:r>
            <a:r>
              <a:rPr lang="en-US" i="1" dirty="0" smtClean="0"/>
              <a:t>Music Therapy Perspectives</a:t>
            </a:r>
            <a:r>
              <a:rPr lang="en-US" dirty="0" smtClean="0"/>
              <a:t>. 23. (2005): 45-52. Print.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dirty="0" smtClean="0"/>
              <a:t>	"2009 Registry." Association for Music &amp; Imagery, Jul 2009. Web. 15 Mar 2010. </a:t>
            </a:r>
          </a:p>
          <a:p>
            <a:pPr lvl="1">
              <a:buNone/>
            </a:pPr>
            <a:r>
              <a:rPr lang="en-US" dirty="0" smtClean="0"/>
              <a:t>	&lt;http://</a:t>
            </a:r>
            <a:r>
              <a:rPr lang="en-US" dirty="0" err="1" smtClean="0"/>
              <a:t>www.amibonnymethod.org</a:t>
            </a:r>
            <a:r>
              <a:rPr lang="en-US" dirty="0" smtClean="0"/>
              <a:t>/docs/Fellows_ </a:t>
            </a:r>
            <a:r>
              <a:rPr lang="en-US" dirty="0" err="1" smtClean="0"/>
              <a:t>Directory_Location.pdf</a:t>
            </a:r>
            <a:r>
              <a:rPr lang="en-US" dirty="0" smtClean="0"/>
              <a:t> &gt;.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ヒラギノ丸ゴ Pro W4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ＭＳ 明朝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Apex.thmx</Template>
  <TotalTime>48</TotalTime>
  <Words>202</Words>
  <Application>Microsoft Office PowerPoint</Application>
  <PresentationFormat>On-screen Show (4:3)</PresentationFormat>
  <Paragraphs>92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Apex</vt:lpstr>
      <vt:lpstr>Music Therapy   </vt:lpstr>
      <vt:lpstr>Bonny Method of Guided Imagery and Music Therapy</vt:lpstr>
      <vt:lpstr>Procedure</vt:lpstr>
      <vt:lpstr>Prelude or Preliminary Discussion</vt:lpstr>
      <vt:lpstr>Induction</vt:lpstr>
      <vt:lpstr>Music Imagery</vt:lpstr>
      <vt:lpstr>Postlude or Integration</vt:lpstr>
      <vt:lpstr>Music Programs</vt:lpstr>
      <vt:lpstr>Used In</vt:lpstr>
      <vt:lpstr>Bonny Method of Guided Imagery and Music Therapy</vt:lpstr>
      <vt:lpstr>Works Cited</vt:lpstr>
    </vt:vector>
  </TitlesOfParts>
  <Company>Youngstown State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 Therapy  </dc:title>
  <dc:creator>User@ YSU</dc:creator>
  <cp:lastModifiedBy>Pete</cp:lastModifiedBy>
  <cp:revision>2</cp:revision>
  <dcterms:created xsi:type="dcterms:W3CDTF">2010-03-15T17:56:47Z</dcterms:created>
  <dcterms:modified xsi:type="dcterms:W3CDTF">2010-11-29T23:32:53Z</dcterms:modified>
</cp:coreProperties>
</file>